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AEFA"/>
    <a:srgbClr val="FCB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B9FFB7-40DE-AA34-65E5-AA6238850FEF}" v="129" dt="2024-04-02T14:19:50.951"/>
    <p1510:client id="{695B8F5D-C188-80C5-983C-8AF157965F61}" v="293" dt="2024-04-02T14:53:29.259"/>
    <p1510:client id="{ACDCF9A1-4BC1-2CC8-CE72-94D2117E4C4C}" v="64" dt="2024-04-02T15:04:40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32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33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221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58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00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1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6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18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5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46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29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4/2/2024</a:t>
            </a:fld>
            <a:endParaRPr lang="en-US" sz="1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47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2" descr="Kimyasal compounds">
            <a:extLst>
              <a:ext uri="{FF2B5EF4-FFF2-40B4-BE49-F238E27FC236}">
                <a16:creationId xmlns:a16="http://schemas.microsoft.com/office/drawing/2014/main" id="{35FB8AFB-F6FC-FA71-0D8E-DAFF04CDA6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A095E96-319D-4055-AD99-41FEB4030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2496"/>
            <a:ext cx="6327657" cy="3684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-4812" y="2251399"/>
            <a:ext cx="6371352" cy="182698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tr-TR" sz="4400" b="1"/>
              <a:t>10. Sınıf Kimya 4. Ünite</a:t>
            </a:r>
            <a:br>
              <a:rPr lang="tr-TR" sz="4400" b="1"/>
            </a:br>
            <a:br>
              <a:rPr lang="tr-TR" sz="4400" b="1"/>
            </a:br>
            <a:r>
              <a:rPr lang="tr-TR" sz="4400" b="1"/>
              <a:t>"Temizlik Malzemeleri"</a:t>
            </a:r>
          </a:p>
        </p:txBody>
      </p:sp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4D749E51-5D9E-0778-57AB-C14745F8E66B}"/>
              </a:ext>
            </a:extLst>
          </p:cNvPr>
          <p:cNvSpPr/>
          <p:nvPr/>
        </p:nvSpPr>
        <p:spPr>
          <a:xfrm>
            <a:off x="-583255" y="-806"/>
            <a:ext cx="12770066" cy="68579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6" name="Resim 5" descr="En Uygun Colgate Çocuk Diş Macunu 75 Ml - Hakmarexpress.com.tr">
            <a:extLst>
              <a:ext uri="{FF2B5EF4-FFF2-40B4-BE49-F238E27FC236}">
                <a16:creationId xmlns:a16="http://schemas.microsoft.com/office/drawing/2014/main" id="{FBFB96B1-81D1-C9E2-9CD3-E9F5E5E56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373" y="2006"/>
            <a:ext cx="6934199" cy="6853988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CF6FE2B-10E6-AAD0-5200-AD40E681F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4827" y="5348780"/>
            <a:ext cx="4799592" cy="1325563"/>
          </a:xfrm>
        </p:spPr>
        <p:txBody>
          <a:bodyPr>
            <a:noAutofit/>
          </a:bodyPr>
          <a:lstStyle/>
          <a:p>
            <a:r>
              <a:rPr lang="tr-TR" sz="6600" b="1" dirty="0">
                <a:solidFill>
                  <a:schemeClr val="accent2"/>
                </a:solidFill>
                <a:ea typeface="+mj-lt"/>
                <a:cs typeface="+mj-lt"/>
              </a:rPr>
              <a:t>Diş Macunu</a:t>
            </a:r>
            <a:endParaRPr lang="tr-TR" sz="6000">
              <a:solidFill>
                <a:schemeClr val="accent2"/>
              </a:solidFill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5B4D579-D665-76A7-66FD-9BAE1A79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466484" y="1825625"/>
            <a:ext cx="28989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tr-TR" sz="2800" b="1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Tüketilen gıda maddelerindeki şeker, asit, baz gibi maddeler özellikle dişlerde diş plağı ve bakterilerin oluşmasına sebep olur.</a:t>
            </a:r>
            <a:r>
              <a:rPr lang="tr-TR" sz="2800" b="1" dirty="0">
                <a:solidFill>
                  <a:srgbClr val="F9AEFA"/>
                </a:solidFill>
                <a:ea typeface="+mn-lt"/>
                <a:cs typeface="+mn-lt"/>
              </a:rPr>
              <a:t> </a:t>
            </a:r>
            <a:endParaRPr lang="tr-TR" sz="2800" b="1">
              <a:solidFill>
                <a:srgbClr val="F9AEFA"/>
              </a:solidFill>
              <a:cs typeface="Calibri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472988B9-20C2-9BCD-9C3D-A1BCF90AF608}"/>
              </a:ext>
            </a:extLst>
          </p:cNvPr>
          <p:cNvSpPr txBox="1"/>
          <p:nvPr/>
        </p:nvSpPr>
        <p:spPr>
          <a:xfrm>
            <a:off x="9458965" y="1828593"/>
            <a:ext cx="272568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b="1" dirty="0">
                <a:solidFill>
                  <a:schemeClr val="accent4"/>
                </a:solidFill>
              </a:rPr>
              <a:t>Bunları yok etmek ve diş eti hastalıklarını önlemek için diş macunu kullanılır</a:t>
            </a:r>
            <a:endParaRPr lang="tr-TR" sz="2800" dirty="0">
              <a:solidFill>
                <a:schemeClr val="accent4"/>
              </a:solidFill>
              <a:cs typeface="Calibri"/>
            </a:endParaRPr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E2F8E4DD-EF1D-0090-418E-82B7A18B79F4}"/>
              </a:ext>
            </a:extLst>
          </p:cNvPr>
          <p:cNvSpPr/>
          <p:nvPr/>
        </p:nvSpPr>
        <p:spPr>
          <a:xfrm>
            <a:off x="6196263" y="561473"/>
            <a:ext cx="2312275" cy="7006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2" name="Dikdörtgen 11">
            <a:extLst>
              <a:ext uri="{FF2B5EF4-FFF2-40B4-BE49-F238E27FC236}">
                <a16:creationId xmlns:a16="http://schemas.microsoft.com/office/drawing/2014/main" id="{2D7157EC-ABAB-75DC-D73A-DB25DF98D79C}"/>
              </a:ext>
            </a:extLst>
          </p:cNvPr>
          <p:cNvSpPr/>
          <p:nvPr/>
        </p:nvSpPr>
        <p:spPr>
          <a:xfrm>
            <a:off x="3297159" y="561472"/>
            <a:ext cx="2312275" cy="7006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69166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096A7BFB-C0D6-68AF-59DA-EC820F8A4143}"/>
              </a:ext>
            </a:extLst>
          </p:cNvPr>
          <p:cNvSpPr/>
          <p:nvPr/>
        </p:nvSpPr>
        <p:spPr>
          <a:xfrm>
            <a:off x="11295" y="0"/>
            <a:ext cx="12174481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4" name="İçerik Yer Tutucusu 3" descr="kişi, şahıs, giyim, plastik şişe, içme suyu içeren bir resim&#10;&#10;Açıklama otomatik olarak oluşturuldu">
            <a:extLst>
              <a:ext uri="{FF2B5EF4-FFF2-40B4-BE49-F238E27FC236}">
                <a16:creationId xmlns:a16="http://schemas.microsoft.com/office/drawing/2014/main" id="{A357974A-A708-539D-E145-3AE3701D7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344" y="835"/>
            <a:ext cx="12186048" cy="6857916"/>
          </a:xfr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54E6D660-38F4-B418-9BF9-363F12EE7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6343" y="671677"/>
            <a:ext cx="4843386" cy="1351838"/>
          </a:xfrm>
        </p:spPr>
        <p:txBody>
          <a:bodyPr/>
          <a:lstStyle/>
          <a:p>
            <a:r>
              <a:rPr lang="tr-TR" b="1" dirty="0">
                <a:solidFill>
                  <a:schemeClr val="bg1"/>
                </a:solidFill>
                <a:ea typeface="+mj-lt"/>
                <a:cs typeface="+mj-lt"/>
              </a:rPr>
              <a:t>Çamaşır Suyu </a:t>
            </a:r>
            <a:endParaRPr lang="tr-TR">
              <a:solidFill>
                <a:schemeClr val="bg1"/>
              </a:solidFill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6FB3ED2C-B2D6-48E9-8EB6-0113538A5C33}"/>
              </a:ext>
            </a:extLst>
          </p:cNvPr>
          <p:cNvSpPr txBox="1"/>
          <p:nvPr/>
        </p:nvSpPr>
        <p:spPr>
          <a:xfrm>
            <a:off x="3571443" y="3135240"/>
            <a:ext cx="5046717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 b="1" dirty="0">
                <a:solidFill>
                  <a:schemeClr val="bg1"/>
                </a:solidFill>
                <a:ea typeface="+mn-lt"/>
                <a:cs typeface="+mn-lt"/>
              </a:rPr>
              <a:t>Kimyasal adı sodyum hipoklorit (</a:t>
            </a:r>
            <a:r>
              <a:rPr lang="tr-TR" sz="2800" b="1" err="1">
                <a:solidFill>
                  <a:schemeClr val="bg1"/>
                </a:solidFill>
                <a:ea typeface="+mn-lt"/>
                <a:cs typeface="+mn-lt"/>
              </a:rPr>
              <a:t>NaClO</a:t>
            </a:r>
            <a:r>
              <a:rPr lang="tr-TR" sz="2800" b="1" dirty="0">
                <a:solidFill>
                  <a:schemeClr val="bg1"/>
                </a:solidFill>
                <a:ea typeface="+mn-lt"/>
                <a:cs typeface="+mn-lt"/>
              </a:rPr>
              <a:t>) olan çamaşır suyu bazik özellik gösterir.</a:t>
            </a:r>
            <a:endParaRPr lang="tr-TR" sz="2800" b="1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9" name="Yıldız: 4 Nokta 8">
            <a:extLst>
              <a:ext uri="{FF2B5EF4-FFF2-40B4-BE49-F238E27FC236}">
                <a16:creationId xmlns:a16="http://schemas.microsoft.com/office/drawing/2014/main" id="{F7A0F249-8425-4EAE-27B8-5660DE9106A6}"/>
              </a:ext>
            </a:extLst>
          </p:cNvPr>
          <p:cNvSpPr/>
          <p:nvPr/>
        </p:nvSpPr>
        <p:spPr>
          <a:xfrm rot="-720000">
            <a:off x="9255117" y="3824941"/>
            <a:ext cx="1725450" cy="1541518"/>
          </a:xfrm>
          <a:prstGeom prst="star4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42273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yer, çakıl, moloz, enkaz, çakıl taşı içeren bir resim&#10;&#10;Açıklama otomatik olarak oluşturuldu">
            <a:extLst>
              <a:ext uri="{FF2B5EF4-FFF2-40B4-BE49-F238E27FC236}">
                <a16:creationId xmlns:a16="http://schemas.microsoft.com/office/drawing/2014/main" id="{096CA8A7-DD1D-2A41-E5CB-8188194B4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5" y="-2190"/>
            <a:ext cx="12194189" cy="685362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E8ACAC96-28C7-3AF9-D2A0-8DAEAC403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9930" y="575332"/>
            <a:ext cx="5167455" cy="1351838"/>
          </a:xfrm>
          <a:solidFill>
            <a:schemeClr val="bg1"/>
          </a:solidFill>
        </p:spPr>
        <p:txBody>
          <a:bodyPr/>
          <a:lstStyle/>
          <a:p>
            <a:r>
              <a:rPr lang="tr-TR" b="1" dirty="0">
                <a:ea typeface="+mj-lt"/>
                <a:cs typeface="+mj-lt"/>
              </a:rPr>
              <a:t>Kireç Kaymağı </a:t>
            </a:r>
            <a:endParaRPr lang="tr-TR" b="1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B524E6F-6D9D-995A-BCEF-A40B68FD9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3516" y="3165694"/>
            <a:ext cx="5500283" cy="1688718"/>
          </a:xfrm>
          <a:solidFill>
            <a:schemeClr val="bg1"/>
          </a:solidFill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tr-TR" sz="2400" b="1" dirty="0">
                <a:solidFill>
                  <a:schemeClr val="tx1"/>
                </a:solidFill>
                <a:ea typeface="+mn-lt"/>
                <a:cs typeface="+mn-lt"/>
              </a:rPr>
              <a:t>Kimyasal adı kalsiyum hipoklorit ve formülü </a:t>
            </a:r>
            <a:r>
              <a:rPr lang="tr-TR" sz="2400" b="1" err="1">
                <a:solidFill>
                  <a:schemeClr val="tx1"/>
                </a:solidFill>
                <a:ea typeface="+mn-lt"/>
                <a:cs typeface="+mn-lt"/>
              </a:rPr>
              <a:t>Ca</a:t>
            </a:r>
            <a:r>
              <a:rPr lang="tr-TR" sz="2400" b="1" dirty="0">
                <a:solidFill>
                  <a:schemeClr val="tx1"/>
                </a:solidFill>
                <a:ea typeface="+mn-lt"/>
                <a:cs typeface="+mn-lt"/>
              </a:rPr>
              <a:t>(</a:t>
            </a:r>
            <a:r>
              <a:rPr lang="tr-TR" sz="2400" b="1" err="1">
                <a:solidFill>
                  <a:schemeClr val="tx1"/>
                </a:solidFill>
                <a:ea typeface="+mn-lt"/>
                <a:cs typeface="+mn-lt"/>
              </a:rPr>
              <a:t>ClO</a:t>
            </a:r>
            <a:r>
              <a:rPr lang="tr-TR" sz="2400" b="1" dirty="0">
                <a:solidFill>
                  <a:schemeClr val="tx1"/>
                </a:solidFill>
                <a:ea typeface="+mn-lt"/>
                <a:cs typeface="+mn-lt"/>
              </a:rPr>
              <a:t>)2 olan kireç kaymağı bazik özelliktedir. Beyaz renkli bir madde olan kireç kaymağı dezenfektan özelliğe sahiptir. </a:t>
            </a:r>
            <a:endParaRPr lang="tr-TR" sz="2400" b="1" dirty="0">
              <a:solidFill>
                <a:schemeClr val="tx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5737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iyim, kişi, şahıs, Spor tişörtü, üst, tepe içeren bir resim&#10;&#10;Açıklama otomatik olarak oluşturuldu">
            <a:extLst>
              <a:ext uri="{FF2B5EF4-FFF2-40B4-BE49-F238E27FC236}">
                <a16:creationId xmlns:a16="http://schemas.microsoft.com/office/drawing/2014/main" id="{922B3F1F-87D6-1F57-962A-78AB3D950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71378"/>
            <a:ext cx="4572000" cy="410779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D11CB5A-3855-71D0-4B67-D55D8D3A65C8}"/>
              </a:ext>
            </a:extLst>
          </p:cNvPr>
          <p:cNvSpPr/>
          <p:nvPr/>
        </p:nvSpPr>
        <p:spPr>
          <a:xfrm>
            <a:off x="1779612" y="2894147"/>
            <a:ext cx="1016000" cy="75324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97C0577A-9643-FA09-062D-011F2F3CF1A8}"/>
              </a:ext>
            </a:extLst>
          </p:cNvPr>
          <p:cNvSpPr txBox="1"/>
          <p:nvPr/>
        </p:nvSpPr>
        <p:spPr>
          <a:xfrm>
            <a:off x="2064267" y="3088566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/>
              <a:t>Kadir</a:t>
            </a:r>
          </a:p>
        </p:txBody>
      </p:sp>
      <p:pic>
        <p:nvPicPr>
          <p:cNvPr id="7" name="Resim 6" descr="insan yüzü, takım elbise, kişi, şahıs, giyim içeren bir resim&#10;&#10;Açıklama otomatik olarak oluşturuldu">
            <a:extLst>
              <a:ext uri="{FF2B5EF4-FFF2-40B4-BE49-F238E27FC236}">
                <a16:creationId xmlns:a16="http://schemas.microsoft.com/office/drawing/2014/main" id="{E44BE85C-3E86-F103-08F0-595645ED0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62" y="3687708"/>
            <a:ext cx="4954095" cy="316996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AA8F6E1-546C-9998-91F8-7F04ED9C944D}"/>
              </a:ext>
            </a:extLst>
          </p:cNvPr>
          <p:cNvSpPr/>
          <p:nvPr/>
        </p:nvSpPr>
        <p:spPr>
          <a:xfrm>
            <a:off x="8446998" y="3999693"/>
            <a:ext cx="893379" cy="127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849ADC44-D2B4-27F7-925D-17641F9E8024}"/>
              </a:ext>
            </a:extLst>
          </p:cNvPr>
          <p:cNvSpPr txBox="1"/>
          <p:nvPr/>
        </p:nvSpPr>
        <p:spPr>
          <a:xfrm>
            <a:off x="8449763" y="4431978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/>
              <a:t>Furkan</a:t>
            </a:r>
          </a:p>
        </p:txBody>
      </p:sp>
      <p:pic>
        <p:nvPicPr>
          <p:cNvPr id="10" name="Resim 9" descr="dış mekan, kurt, memeli, köpekgillere ait içeren bir resim&#10;&#10;Açıklama otomatik olarak oluşturuldu">
            <a:extLst>
              <a:ext uri="{FF2B5EF4-FFF2-40B4-BE49-F238E27FC236}">
                <a16:creationId xmlns:a16="http://schemas.microsoft.com/office/drawing/2014/main" id="{9FEF25DF-86D6-98C8-CFD3-E95E17E55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" y="2080"/>
            <a:ext cx="5023945" cy="265846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C1502C5-9141-B24F-78A6-4AB7F3A19154}"/>
              </a:ext>
            </a:extLst>
          </p:cNvPr>
          <p:cNvSpPr/>
          <p:nvPr/>
        </p:nvSpPr>
        <p:spPr>
          <a:xfrm>
            <a:off x="2299022" y="893954"/>
            <a:ext cx="499241" cy="52551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0A3B3035-A6E7-87F9-E314-223272ABCE91}"/>
              </a:ext>
            </a:extLst>
          </p:cNvPr>
          <p:cNvSpPr txBox="1"/>
          <p:nvPr/>
        </p:nvSpPr>
        <p:spPr>
          <a:xfrm>
            <a:off x="2196108" y="977854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sz="1600" dirty="0"/>
              <a:t>serdar</a:t>
            </a:r>
          </a:p>
        </p:txBody>
      </p:sp>
      <p:pic>
        <p:nvPicPr>
          <p:cNvPr id="15" name="Resim 14" descr="anime, çizgi film, kurgusal karakter, CG çizimi içeren bir resim&#10;&#10;Açıklama otomatik olarak oluşturuldu">
            <a:extLst>
              <a:ext uri="{FF2B5EF4-FFF2-40B4-BE49-F238E27FC236}">
                <a16:creationId xmlns:a16="http://schemas.microsoft.com/office/drawing/2014/main" id="{9B49C85C-7B87-BEF1-CF18-ABFC35E49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959" y="4142500"/>
            <a:ext cx="1459187" cy="1323207"/>
          </a:xfrm>
          <a:prstGeom prst="rect">
            <a:avLst/>
          </a:prstGeom>
        </p:spPr>
      </p:pic>
      <p:pic>
        <p:nvPicPr>
          <p:cNvPr id="11" name="Resim 10" descr="insan yüzü, giyim, kadın, kişi, şahıs içeren bir resim&#10;&#10;Açıklama otomatik olarak oluşturuldu">
            <a:extLst>
              <a:ext uri="{FF2B5EF4-FFF2-40B4-BE49-F238E27FC236}">
                <a16:creationId xmlns:a16="http://schemas.microsoft.com/office/drawing/2014/main" id="{E607269B-C03B-6663-50E8-84D22E631B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5546" y="2750207"/>
            <a:ext cx="3304978" cy="4107794"/>
          </a:xfrm>
          <a:prstGeom prst="rect">
            <a:avLst/>
          </a:prstGeom>
        </p:spPr>
      </p:pic>
      <p:pic>
        <p:nvPicPr>
          <p:cNvPr id="16" name="Resim 15" descr="insan yüzü, çizgi film, CG çizimi, anime içeren bir resim&#10;&#10;Açıklama otomatik olarak oluşturuldu">
            <a:extLst>
              <a:ext uri="{FF2B5EF4-FFF2-40B4-BE49-F238E27FC236}">
                <a16:creationId xmlns:a16="http://schemas.microsoft.com/office/drawing/2014/main" id="{955972B4-1AF5-29B1-58DF-3DE6813F46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69216" y="-1095"/>
            <a:ext cx="3619500" cy="36195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231DE4D-4273-CC68-0F9F-2E9A02A691A0}"/>
              </a:ext>
            </a:extLst>
          </p:cNvPr>
          <p:cNvSpPr/>
          <p:nvPr/>
        </p:nvSpPr>
        <p:spPr>
          <a:xfrm>
            <a:off x="9958897" y="978891"/>
            <a:ext cx="709448" cy="10247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CD67E6D5-1915-9A0F-2BC8-B215F6149DB8}"/>
              </a:ext>
            </a:extLst>
          </p:cNvPr>
          <p:cNvSpPr txBox="1"/>
          <p:nvPr/>
        </p:nvSpPr>
        <p:spPr>
          <a:xfrm>
            <a:off x="10050171" y="1321168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tr-TR" dirty="0"/>
              <a:t>Ener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E144FEF-00B2-BAF2-40BB-F43452DB4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573" y="1805112"/>
            <a:ext cx="10233281" cy="1281654"/>
          </a:xfrm>
          <a:solidFill>
            <a:schemeClr val="tx1"/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tr-TR" sz="6000" dirty="0">
                <a:solidFill>
                  <a:srgbClr val="C00000"/>
                </a:solidFill>
              </a:rPr>
              <a:t>Bizi Dinlediğiniz için Teşekkürler</a:t>
            </a:r>
          </a:p>
        </p:txBody>
      </p:sp>
    </p:spTree>
    <p:extLst>
      <p:ext uri="{BB962C8B-B14F-4D97-AF65-F5344CB8AC3E}">
        <p14:creationId xmlns:p14="http://schemas.microsoft.com/office/powerpoint/2010/main" val="219991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Resim 3" descr="açık mavi, su, turkuvaz, çamurcun, cam göbeği içeren bir resim&#10;&#10;Açıklama otomatik olarak oluşturuldu">
            <a:extLst>
              <a:ext uri="{FF2B5EF4-FFF2-40B4-BE49-F238E27FC236}">
                <a16:creationId xmlns:a16="http://schemas.microsoft.com/office/drawing/2014/main" id="{1A7B9F62-B9CD-470A-9E96-E42DC1CC46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0511" r="67124"/>
          <a:stretch/>
        </p:blipFill>
        <p:spPr>
          <a:xfrm rot="-5400000">
            <a:off x="2636921" y="-2665475"/>
            <a:ext cx="6858000" cy="12188951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2A48C70E-DA39-56A8-B3BE-BBB843A46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643" y="646898"/>
            <a:ext cx="5782804" cy="1631613"/>
          </a:xfrm>
        </p:spPr>
        <p:txBody>
          <a:bodyPr anchor="b">
            <a:normAutofit/>
          </a:bodyPr>
          <a:lstStyle/>
          <a:p>
            <a:pPr algn="ctr"/>
            <a:r>
              <a:rPr lang="tr-TR" sz="3600" b="1" i="1">
                <a:solidFill>
                  <a:srgbClr val="FFFFFF"/>
                </a:solidFill>
                <a:ea typeface="+mj-lt"/>
                <a:cs typeface="+mj-lt"/>
              </a:rPr>
              <a:t>Temizlik Maddelerinin    Özellikleri</a:t>
            </a:r>
            <a:endParaRPr lang="tr-TR" sz="3600" b="1">
              <a:solidFill>
                <a:srgbClr val="FFFFFF"/>
              </a:solidFill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9B90D0-0A7D-701B-36D9-8E3857628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643" y="3218448"/>
            <a:ext cx="5782804" cy="23335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tr-TR" sz="2800">
                <a:solidFill>
                  <a:srgbClr val="FFFFFF"/>
                </a:solidFill>
                <a:ea typeface="+mn-lt"/>
                <a:cs typeface="+mn-lt"/>
              </a:rPr>
              <a:t>İnsanoğlu var olduğu günden beri kişisel bakımına önem vermiş, </a:t>
            </a:r>
            <a:r>
              <a:rPr lang="tr-TR" sz="2800">
                <a:solidFill>
                  <a:schemeClr val="bg1"/>
                </a:solidFill>
                <a:ea typeface="+mn-lt"/>
                <a:cs typeface="+mn-lt"/>
              </a:rPr>
              <a:t>su</a:t>
            </a:r>
            <a:r>
              <a:rPr lang="tr-TR" sz="2800">
                <a:solidFill>
                  <a:srgbClr val="FFFFFF"/>
                </a:solidFill>
                <a:ea typeface="+mn-lt"/>
                <a:cs typeface="+mn-lt"/>
              </a:rPr>
              <a:t>yla kirlerinden arınmaya çalışmış ve tesadüf eseri keşfettiği malzemeleri temizlikte kullanmaya başlamıştır.</a:t>
            </a:r>
            <a:endParaRPr lang="tr-TR" sz="280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3208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Resim 9" descr="kişi, şahıs, parmak, çivi, iç mekan içeren bir resim&#10;&#10;Açıklama otomatik olarak oluşturuldu">
            <a:extLst>
              <a:ext uri="{FF2B5EF4-FFF2-40B4-BE49-F238E27FC236}">
                <a16:creationId xmlns:a16="http://schemas.microsoft.com/office/drawing/2014/main" id="{4F2C3799-C74E-D321-CAD2-563C104EB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r="25"/>
          <a:stretch/>
        </p:blipFill>
        <p:spPr>
          <a:xfrm>
            <a:off x="1525" y="10"/>
            <a:ext cx="12188951" cy="6857990"/>
          </a:xfrm>
          <a:prstGeom prst="rect">
            <a:avLst/>
          </a:prstGeom>
        </p:spPr>
      </p:pic>
      <p:grpSp>
        <p:nvGrpSpPr>
          <p:cNvPr id="19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8B78D8A6-1B11-52B7-95E5-1826BA4AE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722" y="887528"/>
            <a:ext cx="5782804" cy="1330824"/>
          </a:xfrm>
        </p:spPr>
        <p:txBody>
          <a:bodyPr anchor="b">
            <a:normAutofit/>
          </a:bodyPr>
          <a:lstStyle/>
          <a:p>
            <a:pPr algn="ctr"/>
            <a:r>
              <a:rPr lang="tr-TR" sz="4400" b="1" i="1">
                <a:solidFill>
                  <a:srgbClr val="FFFFFF"/>
                </a:solidFill>
              </a:rPr>
              <a:t>Sabun</a:t>
            </a:r>
            <a:br>
              <a:rPr lang="tr-TR" sz="4400" b="1">
                <a:solidFill>
                  <a:srgbClr val="FFFFFF"/>
                </a:solidFill>
              </a:rPr>
            </a:br>
            <a:endParaRPr lang="tr-TR" sz="4400">
              <a:solidFill>
                <a:srgbClr val="FFFFFF"/>
              </a:solidFill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A5112BB-D230-E039-08D7-D69B06177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827" y="2867526"/>
            <a:ext cx="5782804" cy="23335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tr-TR" sz="1800">
                <a:solidFill>
                  <a:srgbClr val="FFFFFF"/>
                </a:solidFill>
                <a:ea typeface="+mn-lt"/>
                <a:cs typeface="+mn-lt"/>
              </a:rPr>
              <a:t>18 karbonlu yağ asitlerinin sodyum hidroksit (NaOH) veya potasyum hidroksit (KOH) ile tepkimesi sonucu oluşan maddelere sabun denir.</a:t>
            </a:r>
          </a:p>
          <a:p>
            <a:pPr marL="0" indent="0" algn="ctr">
              <a:buNone/>
            </a:pPr>
            <a:r>
              <a:rPr lang="tr-TR" sz="1800">
                <a:solidFill>
                  <a:srgbClr val="FFFFFF"/>
                </a:solidFill>
                <a:ea typeface="Calibri"/>
                <a:cs typeface="Calibri"/>
              </a:rPr>
              <a:t>Sabunlar ikiye ayrılır;</a:t>
            </a:r>
          </a:p>
          <a:p>
            <a:pPr marL="0" indent="0" algn="ctr">
              <a:buNone/>
            </a:pPr>
            <a:r>
              <a:rPr lang="tr-TR" sz="1800">
                <a:solidFill>
                  <a:srgbClr val="FFFFFF"/>
                </a:solidFill>
                <a:ea typeface="Calibri"/>
                <a:cs typeface="Calibri"/>
              </a:rPr>
              <a:t>Sert sabun</a:t>
            </a:r>
          </a:p>
          <a:p>
            <a:pPr marL="0" indent="0" algn="ctr">
              <a:buNone/>
            </a:pPr>
            <a:r>
              <a:rPr lang="tr-TR" sz="1800">
                <a:solidFill>
                  <a:srgbClr val="FFFFFF"/>
                </a:solidFill>
                <a:ea typeface="Calibri"/>
                <a:cs typeface="Calibri"/>
              </a:rPr>
              <a:t>Yumuşak sabun</a:t>
            </a:r>
          </a:p>
        </p:txBody>
      </p:sp>
    </p:spTree>
    <p:extLst>
      <p:ext uri="{BB962C8B-B14F-4D97-AF65-F5344CB8AC3E}">
        <p14:creationId xmlns:p14="http://schemas.microsoft.com/office/powerpoint/2010/main" val="3415589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AEF0F261-8B06-998A-6CA7-096D0943120A}"/>
              </a:ext>
            </a:extLst>
          </p:cNvPr>
          <p:cNvSpPr/>
          <p:nvPr/>
        </p:nvSpPr>
        <p:spPr>
          <a:xfrm>
            <a:off x="3807492" y="951497"/>
            <a:ext cx="1243263" cy="5815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4D47D7CD-06A5-4710-B816-F23F56C52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0DCDBA-CE9F-8164-6AAD-3FA59EADF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-295576"/>
            <a:ext cx="4606280" cy="2493876"/>
          </a:xfrm>
        </p:spPr>
        <p:txBody>
          <a:bodyPr anchor="b">
            <a:normAutofit/>
          </a:bodyPr>
          <a:lstStyle/>
          <a:p>
            <a:pPr algn="ctr"/>
            <a:r>
              <a:rPr lang="tr-TR" sz="4400">
                <a:solidFill>
                  <a:schemeClr val="bg1"/>
                </a:solidFill>
              </a:rPr>
              <a:t>Sabunların Genel Özellikleri;</a:t>
            </a:r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9DFBE2-8203-6E94-DAD5-B25220630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056" y="2376236"/>
            <a:ext cx="4606280" cy="2747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tr-TR" sz="2400">
              <a:ea typeface="Calibri"/>
              <a:cs typeface="Calibri"/>
            </a:endParaRPr>
          </a:p>
          <a:p>
            <a:pPr marL="0" indent="0" algn="ctr">
              <a:buNone/>
            </a:pPr>
            <a:endParaRPr lang="tr-TR" sz="2400">
              <a:ea typeface="Calibri"/>
              <a:cs typeface="Calibri"/>
            </a:endParaRPr>
          </a:p>
          <a:p>
            <a:pPr marL="0" indent="0" algn="ctr">
              <a:buClr>
                <a:srgbClr val="1C2831">
                  <a:lumMod val="75000"/>
                  <a:lumOff val="25000"/>
                </a:srgbClr>
              </a:buClr>
              <a:buNone/>
            </a:pPr>
            <a:endParaRPr lang="tr-TR" sz="2400">
              <a:ea typeface="Calibri"/>
              <a:cs typeface="Calibri"/>
            </a:endParaRPr>
          </a:p>
          <a:p>
            <a:pPr algn="ctr">
              <a:buClr>
                <a:srgbClr val="436076"/>
              </a:buClr>
            </a:pPr>
            <a:endParaRPr lang="tr-TR" sz="2400">
              <a:ea typeface="Calibri"/>
              <a:cs typeface="Calibri"/>
            </a:endParaRPr>
          </a:p>
        </p:txBody>
      </p:sp>
      <p:grpSp>
        <p:nvGrpSpPr>
          <p:cNvPr id="25" name="decorative circles">
            <a:extLst>
              <a:ext uri="{FF2B5EF4-FFF2-40B4-BE49-F238E27FC236}">
                <a16:creationId xmlns:a16="http://schemas.microsoft.com/office/drawing/2014/main" id="{A5A42520-81F5-4CA6-A7DA-9CD71733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DB3C8F9-1E7D-4D3B-A4BF-F97576E5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B80C13D-6AE8-4D68-9A8B-49B796A6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340680A-5931-4B24-ADEB-7656B70FB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EAF5EEB-C2D5-4D5F-8BF0-0E7961A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C482DF8-0B0D-4F32-8416-496960050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hşap deseni üzerinde dikdörtgen ve daire SOAP çubukları">
            <a:extLst>
              <a:ext uri="{FF2B5EF4-FFF2-40B4-BE49-F238E27FC236}">
                <a16:creationId xmlns:a16="http://schemas.microsoft.com/office/drawing/2014/main" id="{F7A9F317-CED4-5A2F-CA4B-955E6AEBA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70" r="22606"/>
          <a:stretch/>
        </p:blipFill>
        <p:spPr>
          <a:xfrm>
            <a:off x="6475068" y="1214970"/>
            <a:ext cx="5716932" cy="5643030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57F2646B-CC1D-AD67-FA9C-AB3165FBEB26}"/>
              </a:ext>
            </a:extLst>
          </p:cNvPr>
          <p:cNvSpPr txBox="1"/>
          <p:nvPr/>
        </p:nvSpPr>
        <p:spPr>
          <a:xfrm>
            <a:off x="-1504" y="3168315"/>
            <a:ext cx="6306551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000" b="1">
                <a:ea typeface="+mn-lt"/>
                <a:cs typeface="+mn-lt"/>
              </a:rPr>
              <a:t>  </a:t>
            </a:r>
            <a:r>
              <a:rPr lang="tr-TR" sz="2000" b="1">
                <a:solidFill>
                  <a:schemeClr val="bg1"/>
                </a:solidFill>
                <a:ea typeface="+mn-lt"/>
                <a:cs typeface="+mn-lt"/>
              </a:rPr>
              <a:t>Eldesinde bitkisel ya da hayvansal yağlar kullanılır.</a:t>
            </a:r>
          </a:p>
          <a:p>
            <a:endParaRPr lang="tr-TR" sz="2000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tr-TR" sz="2000" b="1">
                <a:solidFill>
                  <a:schemeClr val="bg1"/>
                </a:solidFill>
                <a:ea typeface="+mn-lt"/>
                <a:cs typeface="+mn-lt"/>
              </a:rPr>
              <a:t>  Doğada kolaylıkla parçalanır.</a:t>
            </a:r>
          </a:p>
          <a:p>
            <a:endParaRPr lang="tr-TR" sz="2000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tr-TR" sz="2000" b="1">
                <a:solidFill>
                  <a:schemeClr val="bg1"/>
                </a:solidFill>
                <a:ea typeface="+mn-lt"/>
                <a:cs typeface="+mn-lt"/>
              </a:rPr>
              <a:t>  Sert sulardaki kalsiyum ve magnezyum gibi iyonlar ile  çökelek oluşturduğu için temizleme özellikleri azalır.</a:t>
            </a:r>
          </a:p>
          <a:p>
            <a:endParaRPr lang="tr-TR" sz="2000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tr-TR" sz="2000" b="1">
                <a:solidFill>
                  <a:schemeClr val="bg1"/>
                </a:solidFill>
                <a:ea typeface="+mn-lt"/>
                <a:cs typeface="+mn-lt"/>
              </a:rPr>
              <a:t> Toprak ve su kirliliğine neden olmaz.</a:t>
            </a:r>
            <a:endParaRPr lang="tr-TR" sz="2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31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9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46" name="Rectangle 30">
            <a:extLst>
              <a:ext uri="{FF2B5EF4-FFF2-40B4-BE49-F238E27FC236}">
                <a16:creationId xmlns:a16="http://schemas.microsoft.com/office/drawing/2014/main" id="{9D767E3F-5FD8-43EF-92CC-71463D47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52A00BC-4994-72DF-158F-9BE383B07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1159" y="2267369"/>
            <a:ext cx="5916767" cy="1041065"/>
          </a:xfr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       Sert </a:t>
            </a:r>
            <a:r>
              <a:rPr lang="en-US" err="1"/>
              <a:t>Sabun</a:t>
            </a:r>
            <a:endParaRPr lang="en-US"/>
          </a:p>
        </p:txBody>
      </p:sp>
      <p:grpSp>
        <p:nvGrpSpPr>
          <p:cNvPr id="37" name="decorative circles">
            <a:extLst>
              <a:ext uri="{FF2B5EF4-FFF2-40B4-BE49-F238E27FC236}">
                <a16:creationId xmlns:a16="http://schemas.microsoft.com/office/drawing/2014/main" id="{A6BAEEFE-5A15-4E44-B100-CFD7F5D6D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70062" y="289695"/>
            <a:ext cx="4971115" cy="6138399"/>
            <a:chOff x="6870062" y="289695"/>
            <a:chExt cx="4971115" cy="6138399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F653A2A-2CD3-4B8D-B1DB-0B410110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B14CA02-0561-4C97-8FF3-95C5A5679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74736" y="566768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D1DCF05-9A46-4ED2-9213-6762C697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27805" y="5275653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C2DFB0F-9C5B-42B4-A4C5-1C4308E5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9847" y="59428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9002102-7C3F-4562-B6C9-B6662E8A2A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1540" y="655922"/>
              <a:ext cx="466441" cy="46644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8ABC509-D5C1-4B54-88A3-76D47A1AE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9564177-4282-4F98-81F4-F758FF774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63367" y="6122314"/>
              <a:ext cx="305780" cy="3057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B760430-7B8B-4E35-A89B-197E32999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0062" y="5959435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Resim 4" descr="metin, yazı tipi, çizgi, beyaz içeren bir resim&#10;&#10;Açıklama otomatik olarak oluşturuldu">
            <a:extLst>
              <a:ext uri="{FF2B5EF4-FFF2-40B4-BE49-F238E27FC236}">
                <a16:creationId xmlns:a16="http://schemas.microsoft.com/office/drawing/2014/main" id="{A706441D-4953-422F-D877-BA4CC2AB6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245" y="4494799"/>
            <a:ext cx="7079318" cy="231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67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B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8E18AC-903E-4B46-8CC0-FE20E612C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sim 5" descr="pembe içeren bir resim&#10;&#10;Açıklama otomatik olarak oluşturuldu">
            <a:extLst>
              <a:ext uri="{FF2B5EF4-FFF2-40B4-BE49-F238E27FC236}">
                <a16:creationId xmlns:a16="http://schemas.microsoft.com/office/drawing/2014/main" id="{E5940665-C3F6-FD29-A8B7-E4A6E7C2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602" y="642437"/>
            <a:ext cx="8414084" cy="5573127"/>
          </a:xfrm>
          <a:prstGeom prst="rect">
            <a:avLst/>
          </a:prstGeom>
        </p:spPr>
      </p:pic>
      <p:grpSp>
        <p:nvGrpSpPr>
          <p:cNvPr id="16" name="decorative circles">
            <a:extLst>
              <a:ext uri="{FF2B5EF4-FFF2-40B4-BE49-F238E27FC236}">
                <a16:creationId xmlns:a16="http://schemas.microsoft.com/office/drawing/2014/main" id="{2B16E781-E64A-4007-B0F1-5A50135A4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70062" y="5942894"/>
            <a:ext cx="4293945" cy="485200"/>
            <a:chOff x="6870062" y="5942894"/>
            <a:chExt cx="4293945" cy="4852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C31A526-345A-4A63-BA59-FF91204E9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9847" y="59428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A5DB42D-36BB-41F6-A512-3AFDD33AD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63367" y="6122314"/>
              <a:ext cx="305780" cy="3057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3F45BD-67A0-4732-B626-9ECB4B18E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0062" y="5959435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4D5D6884-7FA8-08A9-4850-A346A6AA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5455" y="1713196"/>
            <a:ext cx="5716694" cy="1342854"/>
          </a:xfrm>
          <a:solidFill>
            <a:srgbClr val="F9AEFA"/>
          </a:solidFill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600" i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Yumuşak</a:t>
            </a:r>
            <a:r>
              <a:rPr lang="en-US" sz="6600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i="1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Sabun</a:t>
            </a:r>
            <a:endParaRPr lang="en-US" sz="6000" i="1" kern="120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İçerik Yer Tutucusu 3" descr="metin, yazı tipi, çizgi, beyaz içeren bir resim&#10;&#10;Açıklama otomatik olarak oluşturuldu">
            <a:extLst>
              <a:ext uri="{FF2B5EF4-FFF2-40B4-BE49-F238E27FC236}">
                <a16:creationId xmlns:a16="http://schemas.microsoft.com/office/drawing/2014/main" id="{2CC01227-FC49-9E31-660A-39ABAF18B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3034" y="5013394"/>
            <a:ext cx="8416279" cy="184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5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D4085927-BFD8-9999-AC8A-66CB0E5033D4}"/>
              </a:ext>
            </a:extLst>
          </p:cNvPr>
          <p:cNvSpPr>
            <a:spLocks/>
          </p:cNvSpPr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effectLst>
            <a:outerShdw dist="38100" dir="2700000">
              <a:srgbClr val="000000">
                <a:alpha val="0"/>
              </a:srgbClr>
            </a:outerShdw>
            <a:reflection stA="0" endPos="54000" dist="508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 descr="ev malzemeleri, plastik, iç mekan, oyuncak içeren bir resim&#10;&#10;Açıklama otomatik olarak oluşturuldu">
            <a:extLst>
              <a:ext uri="{FF2B5EF4-FFF2-40B4-BE49-F238E27FC236}">
                <a16:creationId xmlns:a16="http://schemas.microsoft.com/office/drawing/2014/main" id="{3BEE5939-A109-6E81-D5FA-F2D96A9216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C360C64B-5789-9ACC-CD26-9736257C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865" y="660400"/>
            <a:ext cx="2924810" cy="1344613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</a:rPr>
              <a:t>Deterjan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DC215E9-ECF8-5140-18DA-2E3B58122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1665" y="3425825"/>
            <a:ext cx="2486660" cy="3103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tr-TR" b="1">
                <a:solidFill>
                  <a:schemeClr val="bg1"/>
                </a:solidFill>
                <a:ea typeface="+mn-lt"/>
                <a:cs typeface="+mn-lt"/>
              </a:rPr>
              <a:t>Petrol türevlerinden üretilen; toz, sıvı veya krem hâlinde bulunabilen, temizleme özelliğine sahip kimyasal maddelere deterjan denir</a:t>
            </a:r>
            <a:endParaRPr lang="tr-TR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Resim 3" descr="metin, yazı tipi, diyagram, çizgi içeren bir resim&#10;&#10;Açıklama otomatik olarak oluşturuldu">
            <a:extLst>
              <a:ext uri="{FF2B5EF4-FFF2-40B4-BE49-F238E27FC236}">
                <a16:creationId xmlns:a16="http://schemas.microsoft.com/office/drawing/2014/main" id="{92F22655-656E-8958-8579-08AA60C05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452" y="4651169"/>
            <a:ext cx="5286375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377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>
            <a:extLst>
              <a:ext uri="{FF2B5EF4-FFF2-40B4-BE49-F238E27FC236}">
                <a16:creationId xmlns:a16="http://schemas.microsoft.com/office/drawing/2014/main" id="{B64445B0-F2E4-CAC0-0A1C-E99F740F8A6F}"/>
              </a:ext>
            </a:extLst>
          </p:cNvPr>
          <p:cNvSpPr/>
          <p:nvPr/>
        </p:nvSpPr>
        <p:spPr>
          <a:xfrm>
            <a:off x="1113" y="4081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 descr="doğa, kar içeren bir resim&#10;&#10;Açıklama otomatik olarak oluşturuldu">
            <a:extLst>
              <a:ext uri="{FF2B5EF4-FFF2-40B4-BE49-F238E27FC236}">
                <a16:creationId xmlns:a16="http://schemas.microsoft.com/office/drawing/2014/main" id="{10D121FF-6A48-E447-2306-2974208DB71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9860"/>
            <a:ext cx="12420600" cy="700973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DAAD96D2-FA2B-859F-3C41-88E806801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>
                <a:ea typeface="+mj-lt"/>
                <a:cs typeface="+mj-lt"/>
              </a:rPr>
              <a:t>Sabun ve Deterjanın Temizleme Özelliği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DD4B8E3-09D6-E306-806B-2CA66FDA4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tr-TR" b="1">
                <a:ea typeface="+mn-lt"/>
                <a:cs typeface="+mn-lt"/>
              </a:rPr>
              <a:t>Su karıştırıldığında kirler parçalanır ve tamamen sabun veya deterjan molekülleriyle sarılır. Kir ile su arasında bir bağ görevi gören bu moleküller kirin malzemelerden ayrılarak suyla birlikte akıp gitmesini sağlar. </a:t>
            </a:r>
            <a:endParaRPr lang="tr-TR" b="1">
              <a:cs typeface="Calibri"/>
            </a:endParaRPr>
          </a:p>
        </p:txBody>
      </p:sp>
      <p:pic>
        <p:nvPicPr>
          <p:cNvPr id="4" name="Resim 3" descr="daire, kalıp, desen, düzen içeren bir resim&#10;&#10;Açıklama otomatik olarak oluşturuldu">
            <a:extLst>
              <a:ext uri="{FF2B5EF4-FFF2-40B4-BE49-F238E27FC236}">
                <a16:creationId xmlns:a16="http://schemas.microsoft.com/office/drawing/2014/main" id="{B655E179-7FA0-5129-D21C-CE872AC5A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795" y="3429298"/>
            <a:ext cx="6626185" cy="291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73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>
            <a:extLst>
              <a:ext uri="{FF2B5EF4-FFF2-40B4-BE49-F238E27FC236}">
                <a16:creationId xmlns:a16="http://schemas.microsoft.com/office/drawing/2014/main" id="{4B3AB58A-FAE8-11EE-2324-FF21C603ACAE}"/>
              </a:ext>
            </a:extLst>
          </p:cNvPr>
          <p:cNvSpPr/>
          <p:nvPr/>
        </p:nvSpPr>
        <p:spPr>
          <a:xfrm>
            <a:off x="2473" y="-1238"/>
            <a:ext cx="12192000" cy="68675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Çiçekler ile baklava">
            <a:extLst>
              <a:ext uri="{FF2B5EF4-FFF2-40B4-BE49-F238E27FC236}">
                <a16:creationId xmlns:a16="http://schemas.microsoft.com/office/drawing/2014/main" id="{0E1DA3C6-95AB-B3A0-6CC5-6E25580E77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851" r="6" b="11490"/>
          <a:stretch/>
        </p:blipFill>
        <p:spPr>
          <a:xfrm>
            <a:off x="535" y="-4320"/>
            <a:ext cx="12188951" cy="6867515"/>
          </a:xfrm>
          <a:prstGeom prst="rect">
            <a:avLst/>
          </a:prstGeom>
        </p:spPr>
      </p:pic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C1F869AB-954B-4EAB-8260-60AE9C8D0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4102" y="236341"/>
            <a:ext cx="11340713" cy="5464029"/>
            <a:chOff x="314102" y="236341"/>
            <a:chExt cx="11340713" cy="546402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0C14E3-3AAA-4BA8-93F9-856D0296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4102" y="304438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ECE6F6B-297F-4766-8C04-0960E9960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AE5C63-0522-4DDF-B67A-5DA271883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F95A54-2855-4B65-82E3-A9D306CBA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1535" y="2516671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4F2D59-D40C-482F-BF5E-7FA622D97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30142" y="458803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DCE1484-E528-418A-9339-8410B8F71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02046" y="539459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71ADFB-A135-4594-B9A3-481A91AE2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08287" y="5160714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Resim 7" descr="plastik, şişe, işaretleme kalemi içeren bir resim&#10;&#10;Açıklama otomatik olarak oluşturuldu">
            <a:extLst>
              <a:ext uri="{FF2B5EF4-FFF2-40B4-BE49-F238E27FC236}">
                <a16:creationId xmlns:a16="http://schemas.microsoft.com/office/drawing/2014/main" id="{42F23A09-6AD5-C4C4-C035-590E0420A6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0" y="0"/>
            <a:ext cx="12192000" cy="6868026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4F874616-6CAB-9EA2-FBDB-4883E1CFA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722" y="1618408"/>
            <a:ext cx="5782804" cy="821435"/>
          </a:xfrm>
        </p:spPr>
        <p:txBody>
          <a:bodyPr anchor="b">
            <a:noAutofit/>
          </a:bodyPr>
          <a:lstStyle/>
          <a:p>
            <a:pPr algn="ctr"/>
            <a:r>
              <a:rPr lang="tr-TR" sz="6000" dirty="0">
                <a:solidFill>
                  <a:srgbClr val="FFFFFF"/>
                </a:solidFill>
                <a:ea typeface="+mj-lt"/>
                <a:cs typeface="+mj-lt"/>
              </a:rPr>
              <a:t>Şampuan</a:t>
            </a:r>
            <a:endParaRPr lang="tr-TR" sz="6000">
              <a:solidFill>
                <a:srgbClr val="FFFFFF"/>
              </a:solidFill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8CDD670-D281-C813-40DC-A41E001D0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6064" y="3232250"/>
            <a:ext cx="6805488" cy="23335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tr-TR" sz="3200" b="1" dirty="0">
                <a:solidFill>
                  <a:srgbClr val="FFFFFF"/>
                </a:solidFill>
                <a:ea typeface="+mn-lt"/>
                <a:cs typeface="+mn-lt"/>
              </a:rPr>
              <a:t>Saçlarda bulunan kiri, yağı, ölü deriyi temizlemek ve saç dökülmelerini önlemek için kullanılan maddelere şampuan denir.</a:t>
            </a:r>
            <a:endParaRPr lang="tr-TR" sz="2400" b="1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4081747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RegularSeedRightStep">
      <a:dk1>
        <a:srgbClr val="000000"/>
      </a:dk1>
      <a:lt1>
        <a:srgbClr val="FFFFFF"/>
      </a:lt1>
      <a:dk2>
        <a:srgbClr val="1C2831"/>
      </a:dk2>
      <a:lt2>
        <a:srgbClr val="F3F0F1"/>
      </a:lt2>
      <a:accent1>
        <a:srgbClr val="2CB695"/>
      </a:accent1>
      <a:accent2>
        <a:srgbClr val="23ACC9"/>
      </a:accent2>
      <a:accent3>
        <a:srgbClr val="3578DB"/>
      </a:accent3>
      <a:accent4>
        <a:srgbClr val="403FD0"/>
      </a:accent4>
      <a:accent5>
        <a:srgbClr val="7C35DB"/>
      </a:accent5>
      <a:accent6>
        <a:srgbClr val="AF23C9"/>
      </a:accent6>
      <a:hlink>
        <a:srgbClr val="BF3F5E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Geniş ekran</PresentationFormat>
  <Slides>13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4" baseType="lpstr">
      <vt:lpstr>ConfettiVTI</vt:lpstr>
      <vt:lpstr>10. Sınıf Kimya 4. Ünite  "Temizlik Malzemeleri"</vt:lpstr>
      <vt:lpstr>Temizlik Maddelerinin    Özellikleri</vt:lpstr>
      <vt:lpstr>Sabun </vt:lpstr>
      <vt:lpstr>Sabunların Genel Özellikleri;</vt:lpstr>
      <vt:lpstr>       Sert Sabun</vt:lpstr>
      <vt:lpstr>Yumuşak Sabun</vt:lpstr>
      <vt:lpstr>Deterjan</vt:lpstr>
      <vt:lpstr>Sabun ve Deterjanın Temizleme Özelliği </vt:lpstr>
      <vt:lpstr>Şampuan</vt:lpstr>
      <vt:lpstr>Diş Macunu</vt:lpstr>
      <vt:lpstr>Çamaşır Suyu </vt:lpstr>
      <vt:lpstr>Kireç Kaymağı </vt:lpstr>
      <vt:lpstr>Bizi Dinlediğiniz için 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/>
  <cp:revision>156</cp:revision>
  <dcterms:created xsi:type="dcterms:W3CDTF">2024-03-30T13:39:48Z</dcterms:created>
  <dcterms:modified xsi:type="dcterms:W3CDTF">2024-04-02T15:05:01Z</dcterms:modified>
</cp:coreProperties>
</file>

<file path=docProps/thumbnail.jpeg>
</file>